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5" r:id="rId9"/>
    <p:sldId id="264" r:id="rId10"/>
    <p:sldId id="266" r:id="rId11"/>
    <p:sldId id="267" r:id="rId12"/>
    <p:sldId id="271" r:id="rId13"/>
    <p:sldId id="268" r:id="rId14"/>
    <p:sldId id="273" r:id="rId15"/>
    <p:sldId id="269" r:id="rId16"/>
    <p:sldId id="274" r:id="rId17"/>
    <p:sldId id="270" r:id="rId18"/>
    <p:sldId id="275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3710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749679" y="764704"/>
            <a:ext cx="8143932" cy="5520968"/>
            <a:chOff x="1146702" y="430630"/>
            <a:chExt cx="7165477" cy="594764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46702" y="430630"/>
              <a:ext cx="7165477" cy="2088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Методы селекции растений и животных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293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</a:rPr>
                <a:t> </a:t>
              </a:r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</a:rPr>
                <a:t>Учитель биологии МБОУ </a:t>
              </a:r>
              <a:r>
                <a:rPr lang="ru-RU" dirty="0" err="1" smtClean="0">
                  <a:solidFill>
                    <a:schemeClr val="accent3">
                      <a:lumMod val="50000"/>
                    </a:schemeClr>
                  </a:solidFill>
                </a:rPr>
                <a:t>Благодарновская</a:t>
              </a:r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ru-RU" dirty="0" err="1" smtClean="0">
                  <a:solidFill>
                    <a:schemeClr val="accent3">
                      <a:lumMod val="50000"/>
                    </a:schemeClr>
                  </a:solidFill>
                </a:rPr>
                <a:t>сош</a:t>
              </a:r>
              <a:endParaRPr lang="ru-RU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ru-RU" dirty="0" err="1" smtClean="0">
                  <a:solidFill>
                    <a:schemeClr val="accent3">
                      <a:lumMod val="50000"/>
                    </a:schemeClr>
                  </a:solidFill>
                </a:rPr>
                <a:t>Ташлинский</a:t>
              </a:r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</a:rPr>
                <a:t> район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</a:rPr>
                <a:t>Оренбургская область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</a:rPr>
                <a:t>Козловская Л.Х.</a:t>
              </a:r>
              <a:endParaRPr lang="ru-RU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2691387"/>
            <a:ext cx="2952328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644" y="2703763"/>
            <a:ext cx="3388905" cy="190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04664"/>
            <a:ext cx="69127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-  Чем </a:t>
            </a:r>
            <a:r>
              <a:rPr lang="ru-RU" sz="2800" b="1" dirty="0"/>
              <a:t>отличаются одомашненные животные и культурные растения  от диких?</a:t>
            </a:r>
          </a:p>
          <a:p>
            <a:r>
              <a:rPr lang="ru-RU" sz="2800" b="1" dirty="0"/>
              <a:t>-Что служит предметом селекции?</a:t>
            </a:r>
          </a:p>
          <a:p>
            <a:r>
              <a:rPr lang="ru-RU" sz="2800" b="1" dirty="0"/>
              <a:t>-Какое значение для селекции имеет знание центров происхождения культурных растений?</a:t>
            </a:r>
          </a:p>
          <a:p>
            <a:r>
              <a:rPr lang="ru-RU" sz="2800" b="1" dirty="0"/>
              <a:t>- Какие центры происхождения культурных растений вам известны</a:t>
            </a:r>
            <a:r>
              <a:rPr lang="ru-RU" sz="2800" b="1" dirty="0" smtClean="0"/>
              <a:t>?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4293681"/>
            <a:ext cx="3456725" cy="207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680"/>
            <a:ext cx="2880320" cy="207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Проверьте выполнение задания №1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/>
              <a:t>1) Наука, изучающая возможности получения новых пород животных, сортов растений, штаммов микроорганизмов, с признаками, которые необходимы для человека. </a:t>
            </a:r>
            <a:r>
              <a:rPr lang="ru-RU" sz="2000" b="1" dirty="0">
                <a:solidFill>
                  <a:srgbClr val="C00000"/>
                </a:solidFill>
              </a:rPr>
              <a:t>(Селекция)</a:t>
            </a:r>
          </a:p>
          <a:p>
            <a:r>
              <a:rPr lang="ru-RU" sz="2000" b="1" dirty="0"/>
              <a:t>2)  Созданные человеком с помощью методов селекции популяции животных, которые обладают необходимыми для человека признаками, закрепляемыми наследственностью в ряду последующих поколений особей. </a:t>
            </a:r>
            <a:r>
              <a:rPr lang="ru-RU" sz="2000" b="1" dirty="0">
                <a:solidFill>
                  <a:srgbClr val="C00000"/>
                </a:solidFill>
              </a:rPr>
              <a:t>( Порода)</a:t>
            </a:r>
          </a:p>
          <a:p>
            <a:r>
              <a:rPr lang="ru-RU" sz="2000" b="1" dirty="0"/>
              <a:t>3) Русский генетик и селекционер, выделивший 7 центров происхождения культурных растений </a:t>
            </a:r>
            <a:r>
              <a:rPr lang="ru-RU" sz="2000" b="1" dirty="0">
                <a:solidFill>
                  <a:srgbClr val="C00000"/>
                </a:solidFill>
              </a:rPr>
              <a:t>( Н.И. Вавилов)</a:t>
            </a:r>
          </a:p>
          <a:p>
            <a:r>
              <a:rPr lang="ru-RU" sz="2000" b="1" dirty="0"/>
              <a:t>4.) Родина 50% культурных растений. Название центра. </a:t>
            </a:r>
            <a:r>
              <a:rPr lang="ru-RU" sz="2000" b="1" dirty="0">
                <a:solidFill>
                  <a:srgbClr val="C00000"/>
                </a:solidFill>
              </a:rPr>
              <a:t>( Южно- азиатский тропический центр)</a:t>
            </a:r>
          </a:p>
          <a:p>
            <a:r>
              <a:rPr lang="ru-RU" sz="2000" b="1" dirty="0"/>
              <a:t>5). Совокупность растений одного вида,  созданная человеком и характеризующаяся определенными особенностями. </a:t>
            </a:r>
            <a:r>
              <a:rPr lang="ru-RU" sz="2000" b="1" dirty="0">
                <a:solidFill>
                  <a:srgbClr val="C00000"/>
                </a:solidFill>
              </a:rPr>
              <a:t>(Сорт</a:t>
            </a:r>
            <a:r>
              <a:rPr lang="ru-RU" sz="2000" dirty="0">
                <a:solidFill>
                  <a:srgbClr val="C00000"/>
                </a:solidFill>
              </a:rPr>
              <a:t>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451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Проверьте выполнение задания </a:t>
            </a:r>
            <a:r>
              <a:rPr lang="ru-RU" b="1" dirty="0" smtClean="0">
                <a:solidFill>
                  <a:srgbClr val="C00000"/>
                </a:solidFill>
              </a:rPr>
              <a:t>№2</a:t>
            </a:r>
            <a:endParaRPr lang="ru-RU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38" y="2204864"/>
            <a:ext cx="6498722" cy="400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31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548680"/>
            <a:ext cx="6995120" cy="5577483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/>
              <a:t>«Как композитор находит единственно нужный звук, так селекционер в </a:t>
            </a:r>
            <a:r>
              <a:rPr lang="ru-RU" b="1" i="1" dirty="0" smtClean="0"/>
              <a:t>тысячи </a:t>
            </a:r>
            <a:r>
              <a:rPr lang="ru-RU" b="1" i="1" dirty="0"/>
              <a:t>растений отыскивает те, которые дадут начало новому сорту» </a:t>
            </a:r>
            <a:endParaRPr lang="ru-RU" dirty="0"/>
          </a:p>
          <a:p>
            <a:pPr marL="0" indent="0">
              <a:buNone/>
            </a:pPr>
            <a:r>
              <a:rPr lang="ru-RU" b="1" i="1" dirty="0"/>
              <a:t>                                                        </a:t>
            </a:r>
            <a:r>
              <a:rPr lang="ru-RU" b="1" i="1" dirty="0" smtClean="0"/>
              <a:t>(</a:t>
            </a:r>
            <a:r>
              <a:rPr lang="ru-RU" b="1" i="1" dirty="0" err="1"/>
              <a:t>В.Н.Ремесло</a:t>
            </a:r>
            <a:r>
              <a:rPr lang="ru-RU" b="1" i="1" dirty="0"/>
              <a:t>)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40968"/>
            <a:ext cx="356272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65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8352928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19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8182"/>
            <a:ext cx="7632847" cy="660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0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76673"/>
            <a:ext cx="71287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Отбор.</a:t>
            </a:r>
            <a:r>
              <a:rPr lang="ru-RU" dirty="0"/>
              <a:t> Отбор бывает массовым и индивидуальным. </a:t>
            </a:r>
            <a:r>
              <a:rPr lang="ru-RU" b="1" i="1" dirty="0">
                <a:solidFill>
                  <a:srgbClr val="C00000"/>
                </a:solidFill>
              </a:rPr>
              <a:t>Массовый </a:t>
            </a:r>
            <a:r>
              <a:rPr lang="ru-RU" b="1" i="1" dirty="0" smtClean="0">
                <a:solidFill>
                  <a:srgbClr val="C00000"/>
                </a:solidFill>
              </a:rPr>
              <a:t>отбор </a:t>
            </a:r>
            <a:r>
              <a:rPr lang="ru-RU" dirty="0" smtClean="0"/>
              <a:t>проводится </a:t>
            </a:r>
            <a:r>
              <a:rPr lang="ru-RU" dirty="0"/>
              <a:t>по внешним, фенотипическим признакам и, как правило, используется в растениеводстве при работе с перекрёстноопыляющимися растениями (рожь, кукуруза, подсолнечник и др.). Из огромного количества растений отбирается группа лучших по определённым свойствам растений. Их семена на следующий год высевают и из полученного потомства вновь отбирают лучшие растения, семенами которых засевают новое поле. Если продуктивность и другие признаки популяции улучшились, можно считать, что массовый отбор по фенотипу был эффективен. Таким способом выведены многие сорта культурных </a:t>
            </a:r>
            <a:r>
              <a:rPr lang="ru-RU" dirty="0" err="1" smtClean="0"/>
              <a:t>растений.В</a:t>
            </a:r>
            <a:r>
              <a:rPr lang="ru-RU" dirty="0" smtClean="0"/>
              <a:t> </a:t>
            </a:r>
            <a:r>
              <a:rPr lang="ru-RU" dirty="0"/>
              <a:t>отличие от массового при </a:t>
            </a:r>
            <a:r>
              <a:rPr lang="ru-RU" i="1" dirty="0"/>
              <a:t>индивидуальном отборе</a:t>
            </a:r>
            <a:r>
              <a:rPr lang="ru-RU" dirty="0"/>
              <a:t> выбирают отдельных особей и потомство каждой из них изучают в ряду поколений.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3096"/>
            <a:ext cx="374178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19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76672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Внутривидовая гибридизация</a:t>
            </a:r>
            <a:r>
              <a:rPr lang="ru-RU" dirty="0"/>
              <a:t> — скрещивание особей одного вида. Применяют близкородственное скрещивание и скрещивание неродственных особей.</a:t>
            </a:r>
          </a:p>
          <a:p>
            <a:pPr fontAlgn="base"/>
            <a:r>
              <a:rPr lang="ru-RU" i="1" dirty="0"/>
              <a:t>Близкородственное скрещивание </a:t>
            </a:r>
            <a:r>
              <a:rPr lang="ru-RU" b="1" i="1" dirty="0">
                <a:solidFill>
                  <a:srgbClr val="C00000"/>
                </a:solidFill>
              </a:rPr>
              <a:t>(инбридинг</a:t>
            </a:r>
            <a:r>
              <a:rPr lang="ru-RU" i="1" dirty="0"/>
              <a:t>)</a:t>
            </a:r>
            <a:r>
              <a:rPr lang="ru-RU" dirty="0"/>
              <a:t> (например, самоопыление у растений) ведет к повышению </a:t>
            </a:r>
            <a:r>
              <a:rPr lang="ru-RU" dirty="0" err="1"/>
              <a:t>гомозиготности</a:t>
            </a:r>
            <a:r>
              <a:rPr lang="ru-RU" dirty="0"/>
              <a:t>, что, с одной стороны, способствует закреплению наследственных свойств, а с другой приводит к снижению жизнеспособности, продуктивности и вырождению.</a:t>
            </a:r>
          </a:p>
          <a:p>
            <a:pPr fontAlgn="base"/>
            <a:r>
              <a:rPr lang="ru-RU" i="1" dirty="0"/>
              <a:t>Скрещивание неродственных особей (</a:t>
            </a:r>
            <a:r>
              <a:rPr lang="ru-RU" b="1" i="1" dirty="0">
                <a:solidFill>
                  <a:srgbClr val="C00000"/>
                </a:solidFill>
              </a:rPr>
              <a:t>аутбридинг)</a:t>
            </a:r>
            <a:r>
              <a:rPr lang="ru-RU" b="1" dirty="0">
                <a:solidFill>
                  <a:srgbClr val="C00000"/>
                </a:solidFill>
              </a:rPr>
              <a:t> </a:t>
            </a:r>
            <a:r>
              <a:rPr lang="ru-RU" dirty="0"/>
              <a:t>позволяет получить гетерозисные </a:t>
            </a:r>
            <a:r>
              <a:rPr lang="ru-RU" dirty="0" smtClean="0"/>
              <a:t>гибриды. </a:t>
            </a:r>
            <a:r>
              <a:rPr lang="ru-RU" dirty="0"/>
              <a:t>Явление повышенной урожайности и жизнеспособности у гибридов первого поколения, полученных при скрещивании родителей чистых линий, называется </a:t>
            </a:r>
            <a:r>
              <a:rPr lang="ru-RU" b="1" dirty="0"/>
              <a:t>гетерозисом</a:t>
            </a:r>
            <a:r>
              <a:rPr lang="ru-RU" dirty="0"/>
              <a:t>. Основная причина эффекта гетерозиса — отсутствие проявления вредных рецессивных аллелей в гетерозиготном состоянии. Однако уже со второго поколения эффект гетерозиса быстро снижается.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52770"/>
            <a:ext cx="48768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48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14374"/>
            <a:ext cx="5976664" cy="581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1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76672"/>
            <a:ext cx="507682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4509120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444444"/>
                </a:solidFill>
                <a:latin typeface="Lora"/>
              </a:rPr>
              <a:t>Лигры</a:t>
            </a:r>
            <a:r>
              <a:rPr lang="ru-RU" sz="2400" b="1" dirty="0" smtClean="0">
                <a:solidFill>
                  <a:srgbClr val="444444"/>
                </a:solidFill>
                <a:latin typeface="Lora"/>
              </a:rPr>
              <a:t> </a:t>
            </a:r>
            <a:r>
              <a:rPr lang="ru-RU" sz="2400" b="1" dirty="0">
                <a:solidFill>
                  <a:srgbClr val="444444"/>
                </a:solidFill>
                <a:latin typeface="Lora"/>
              </a:rPr>
              <a:t>– межвидовые гибриды между львом и тигрицей – выглядят как огромные львы с размытыми полосами. </a:t>
            </a:r>
            <a:r>
              <a:rPr lang="ru-RU" sz="2400" b="1" dirty="0" err="1">
                <a:solidFill>
                  <a:srgbClr val="444444"/>
                </a:solidFill>
                <a:latin typeface="Lora"/>
              </a:rPr>
              <a:t>Лигр</a:t>
            </a:r>
            <a:r>
              <a:rPr lang="ru-RU" sz="2400" b="1" dirty="0">
                <a:solidFill>
                  <a:srgbClr val="444444"/>
                </a:solidFill>
                <a:latin typeface="Lora"/>
              </a:rPr>
              <a:t>-самка (слева) и </a:t>
            </a:r>
            <a:r>
              <a:rPr lang="ru-RU" sz="2400" b="1" dirty="0" err="1">
                <a:solidFill>
                  <a:srgbClr val="444444"/>
                </a:solidFill>
                <a:latin typeface="Lora"/>
              </a:rPr>
              <a:t>лигр</a:t>
            </a:r>
            <a:r>
              <a:rPr lang="ru-RU" sz="2400" b="1" dirty="0">
                <a:solidFill>
                  <a:srgbClr val="444444"/>
                </a:solidFill>
                <a:latin typeface="Lora"/>
              </a:rPr>
              <a:t>-самец (справа)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3679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888" y="908720"/>
            <a:ext cx="4371336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79712" y="4365104"/>
            <a:ext cx="5724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Зеброид</a:t>
            </a:r>
            <a:r>
              <a:rPr lang="ru-RU" sz="2800" dirty="0"/>
              <a:t> — потомок лошади и зебры (отдалённая гибридизация).</a:t>
            </a:r>
          </a:p>
        </p:txBody>
      </p:sp>
    </p:spTree>
    <p:extLst>
      <p:ext uri="{BB962C8B-B14F-4D97-AF65-F5344CB8AC3E}">
        <p14:creationId xmlns:p14="http://schemas.microsoft.com/office/powerpoint/2010/main" val="3632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44444"/>
                </a:solidFill>
                <a:latin typeface="Lora"/>
              </a:rPr>
              <a:t>Известный российский учёный Георгий Дмитриевич Карпеченко (1899–1942) впервые предложил способ восстановления плодовитости у отдалённых растительных гибридов </a:t>
            </a:r>
            <a:r>
              <a:rPr lang="ru-RU" sz="2000" b="1" dirty="0">
                <a:solidFill>
                  <a:srgbClr val="C00000"/>
                </a:solidFill>
                <a:latin typeface="Lora"/>
              </a:rPr>
              <a:t>методом </a:t>
            </a:r>
            <a:r>
              <a:rPr lang="ru-RU" sz="2000" b="1" dirty="0" smtClean="0">
                <a:solidFill>
                  <a:srgbClr val="C00000"/>
                </a:solidFill>
                <a:latin typeface="Lora"/>
              </a:rPr>
              <a:t>полиплоидии.</a:t>
            </a:r>
            <a:r>
              <a:rPr lang="ru-RU" sz="2000" b="1" dirty="0"/>
              <a:t> </a:t>
            </a:r>
            <a:r>
              <a:rPr lang="ru-RU" sz="2400" b="1" dirty="0"/>
              <a:t>Полиплоидия</a:t>
            </a:r>
            <a:r>
              <a:rPr lang="ru-RU" sz="2400" dirty="0"/>
              <a:t> – наследственное изменение, характеризующееся многократным увеличением гаплоидного набора хромосом в клетках организма. Встречается преимущественно у растений и простейших. Большинство культурных растений полиплоидны, так как содержат более двух наборов хромосом.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b="1" dirty="0" smtClean="0">
              <a:solidFill>
                <a:srgbClr val="C00000"/>
              </a:solidFill>
              <a:latin typeface="Lora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01007"/>
            <a:ext cx="42672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23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6" y="404664"/>
            <a:ext cx="8371684" cy="624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5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548681"/>
            <a:ext cx="7344816" cy="388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Мутагенез</a:t>
            </a:r>
            <a:r>
              <a:rPr lang="ru-RU" sz="2400" dirty="0"/>
              <a:t> (от лат. </a:t>
            </a:r>
            <a:r>
              <a:rPr lang="ru-RU" sz="2400" i="1" dirty="0" err="1"/>
              <a:t>mutatio</a:t>
            </a:r>
            <a:r>
              <a:rPr lang="ru-RU" sz="2400" dirty="0"/>
              <a:t> – "изменение" и греч. </a:t>
            </a:r>
            <a:r>
              <a:rPr lang="ru-RU" sz="2400" i="1" dirty="0" err="1"/>
              <a:t>genesis</a:t>
            </a:r>
            <a:r>
              <a:rPr lang="ru-RU" sz="2400" dirty="0"/>
              <a:t> – "происхождение") – это процесс возникновения наследственных изменений (мутаций) под влиянием различных физических и химических факторов (мутагенов). По характеру возникновения различают мутации </a:t>
            </a:r>
            <a:r>
              <a:rPr lang="ru-RU" sz="2400" i="1" dirty="0"/>
              <a:t>естественные (спонтанные)</a:t>
            </a:r>
            <a:r>
              <a:rPr lang="ru-RU" sz="2400" dirty="0"/>
              <a:t> и </a:t>
            </a:r>
            <a:r>
              <a:rPr lang="ru-RU" sz="2400" i="1" dirty="0"/>
              <a:t>искусственные (индуцированные</a:t>
            </a:r>
            <a:r>
              <a:rPr lang="ru-RU" sz="2400" i="1" dirty="0" smtClean="0"/>
              <a:t>)</a:t>
            </a:r>
            <a:r>
              <a:rPr lang="ru-RU" sz="2400" dirty="0" smtClean="0"/>
              <a:t>.</a:t>
            </a:r>
            <a:r>
              <a:rPr lang="ru-RU" sz="2400" b="1" dirty="0"/>
              <a:t> И</a:t>
            </a:r>
            <a:r>
              <a:rPr lang="ru-RU" sz="2400" b="1" dirty="0" smtClean="0"/>
              <a:t>скусственный </a:t>
            </a:r>
            <a:r>
              <a:rPr lang="ru-RU" sz="2400" b="1" dirty="0"/>
              <a:t>мутагенез</a:t>
            </a:r>
            <a:r>
              <a:rPr lang="ru-RU" sz="2400" dirty="0"/>
              <a:t> — это внесение человеком изменений (мутаций) в нуклеотидную последовательность ДНК организмов.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11554"/>
            <a:ext cx="4291161" cy="238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7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620478"/>
              </p:ext>
            </p:extLst>
          </p:nvPr>
        </p:nvGraphicFramePr>
        <p:xfrm>
          <a:off x="323528" y="260648"/>
          <a:ext cx="8796419" cy="6457086"/>
        </p:xfrm>
        <a:graphic>
          <a:graphicData uri="http://schemas.openxmlformats.org/drawingml/2006/table">
            <a:tbl>
              <a:tblPr/>
              <a:tblGrid>
                <a:gridCol w="2837757"/>
                <a:gridCol w="1818202"/>
                <a:gridCol w="1818202"/>
                <a:gridCol w="2322258"/>
              </a:tblGrid>
              <a:tr h="251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dirty="0">
                          <a:effectLst/>
                        </a:rPr>
                        <a:t>Виды гибридизации</a:t>
                      </a:r>
                      <a:endParaRPr lang="ru-RU" sz="1400" dirty="0">
                        <a:effectLst/>
                      </a:endParaRP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F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>
                          <a:effectLst/>
                        </a:rPr>
                        <a:t>Селекция растений</a:t>
                      </a:r>
                      <a:endParaRPr lang="ru-RU" sz="1400">
                        <a:effectLst/>
                      </a:endParaRP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F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>
                          <a:effectLst/>
                        </a:rPr>
                        <a:t>Селекция животных</a:t>
                      </a:r>
                      <a:endParaRPr lang="ru-RU" sz="1400">
                        <a:effectLst/>
                      </a:endParaRP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F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>
                          <a:effectLst/>
                        </a:rPr>
                        <a:t>Характеристика</a:t>
                      </a:r>
                      <a:endParaRPr lang="ru-RU" sz="1400">
                        <a:effectLst/>
                      </a:endParaRP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FFC"/>
                    </a:solidFill>
                  </a:tcPr>
                </a:tc>
              </a:tr>
              <a:tr h="11908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b="1" dirty="0">
                          <a:effectLst/>
                        </a:rPr>
                        <a:t>Внутривидовая</a:t>
                      </a:r>
                      <a:endParaRPr lang="ru-RU" sz="1400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Получение устойчивых к холоду сортов плодовых культур, гибридизация географически и экологически отдаленных форм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Скрещивание отдаленных пород, отличающихся контрастными признаками, используется аутбридинг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Образуются гетерозиготные организмы, обладающие лучшими качествами по сравнению с исходными формами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</a:tr>
              <a:tr h="13474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b="1" dirty="0">
                          <a:effectLst/>
                        </a:rPr>
                        <a:t> Близкородственная </a:t>
                      </a:r>
                      <a:endParaRPr lang="ru-RU" sz="1400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Искусственное самоопыление у </a:t>
                      </a:r>
                      <a:r>
                        <a:rPr lang="ru-RU" sz="1400" dirty="0" err="1">
                          <a:effectLst/>
                        </a:rPr>
                        <a:t>перекрестноопыляемых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растений (инбридинг)</a:t>
                      </a:r>
                      <a:endParaRPr lang="ru-RU" sz="1400" dirty="0">
                        <a:effectLst/>
                      </a:endParaRP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Инбридинг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Образуются чистые линии с гомозиготными наборами генов, обладающие пониженными свойствами, но ценными качествами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</a:tr>
              <a:tr h="11908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 </a:t>
                      </a:r>
                      <a:r>
                        <a:rPr lang="ru-RU" sz="1400" b="1">
                          <a:effectLst/>
                        </a:rPr>
                        <a:t>Межвидовая</a:t>
                      </a:r>
                      <a:endParaRPr lang="ru-RU" sz="140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Гибриды малины и ежевики,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Гибрид алычи и терна (слива)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Гибрид черешни и вишни (вишня обыкновенная)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Гибрид осла и лошади (мул, лошак)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Гибрид архара и овцы (архаромеринос)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Гибриды обладают гетерозисом и часто бесплодны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</a:tr>
              <a:tr h="166059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 </a:t>
                      </a:r>
                      <a:r>
                        <a:rPr lang="ru-RU" sz="1400" b="1">
                          <a:effectLst/>
                        </a:rPr>
                        <a:t>Межродовая</a:t>
                      </a:r>
                      <a:endParaRPr lang="ru-RU" sz="140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Гибрид пшеницы и пырея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Гибрид пшеницы и ржи (тритикале)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Гибрид капусты и редьки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Гибрид белуги и стерляди (</a:t>
                      </a:r>
                      <a:r>
                        <a:rPr lang="ru-RU" sz="1400" dirty="0" err="1">
                          <a:effectLst/>
                        </a:rPr>
                        <a:t>бестер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</a:rPr>
                        <a:t>Образуются организмы, обладающие лучшими качествами по сравнению с исходными формами, диплоидные гибриды бесплодны, полиплоидные плодовиты</a:t>
                      </a:r>
                    </a:p>
                  </a:txBody>
                  <a:tcPr marL="41447" marR="41447" marT="41447" marB="4144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C9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65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88640"/>
            <a:ext cx="777686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Тест</a:t>
            </a:r>
            <a:endParaRPr lang="ru-RU" dirty="0"/>
          </a:p>
          <a:p>
            <a:r>
              <a:rPr lang="ru-RU" dirty="0"/>
              <a:t> </a:t>
            </a:r>
            <a:r>
              <a:rPr lang="ru-RU" sz="2000" b="1" u="sng" dirty="0" smtClean="0"/>
              <a:t>1.Селекция </a:t>
            </a:r>
            <a:r>
              <a:rPr lang="ru-RU" sz="2000" b="1" u="sng" dirty="0"/>
              <a:t>– процесс</a:t>
            </a:r>
            <a:endParaRPr lang="ru-RU" sz="2000" b="1" dirty="0"/>
          </a:p>
          <a:p>
            <a:r>
              <a:rPr lang="ru-RU" sz="2000" dirty="0"/>
              <a:t> </a:t>
            </a:r>
            <a:r>
              <a:rPr lang="ru-RU" sz="2000" dirty="0" smtClean="0"/>
              <a:t>А</a:t>
            </a:r>
            <a:r>
              <a:rPr lang="ru-RU" sz="2000" dirty="0"/>
              <a:t>) одомашнивания животных                         Б) изучения многообразия растений</a:t>
            </a:r>
          </a:p>
          <a:p>
            <a:r>
              <a:rPr lang="ru-RU" sz="2000" dirty="0"/>
              <a:t>В) изменения живых организмов,                   Г) выведения новых и улучшения   </a:t>
            </a:r>
          </a:p>
          <a:p>
            <a:r>
              <a:rPr lang="ru-RU" sz="2000" dirty="0"/>
              <a:t>осуществляемые человеком для                          существующих сортов растений и</a:t>
            </a:r>
          </a:p>
          <a:p>
            <a:r>
              <a:rPr lang="ru-RU" sz="2000" dirty="0"/>
              <a:t>своих потребностей                                              пород животных</a:t>
            </a:r>
          </a:p>
          <a:p>
            <a:r>
              <a:rPr lang="ru-RU" sz="2000" b="1" dirty="0" smtClean="0"/>
              <a:t>2.Как </a:t>
            </a:r>
            <a:r>
              <a:rPr lang="ru-RU" sz="2000" b="1" dirty="0"/>
              <a:t>называется самоопыление </a:t>
            </a:r>
            <a:r>
              <a:rPr lang="ru-RU" sz="2000" b="1" dirty="0" err="1"/>
              <a:t>перекрёстноопыляемых</a:t>
            </a:r>
            <a:r>
              <a:rPr lang="ru-RU" sz="2000" b="1" dirty="0"/>
              <a:t> растений</a:t>
            </a:r>
            <a:r>
              <a:rPr lang="ru-RU" sz="2000" dirty="0"/>
              <a:t>?</a:t>
            </a:r>
          </a:p>
          <a:p>
            <a:r>
              <a:rPr lang="ru-RU" sz="2000" dirty="0"/>
              <a:t>А) полиплоидия                                                 Б) </a:t>
            </a:r>
            <a:r>
              <a:rPr lang="ru-RU" sz="2000" dirty="0" err="1"/>
              <a:t>аутобридинг</a:t>
            </a:r>
            <a:endParaRPr lang="ru-RU" sz="2000" dirty="0"/>
          </a:p>
          <a:p>
            <a:r>
              <a:rPr lang="ru-RU" sz="2000" dirty="0"/>
              <a:t>В) инбридинг                                                </a:t>
            </a:r>
            <a:r>
              <a:rPr lang="ru-RU" sz="2000" dirty="0" smtClean="0"/>
              <a:t>Г</a:t>
            </a:r>
            <a:r>
              <a:rPr lang="ru-RU" sz="2000" dirty="0"/>
              <a:t>) отдалённая </a:t>
            </a:r>
            <a:r>
              <a:rPr lang="ru-RU" sz="2000" dirty="0" smtClean="0"/>
              <a:t>   гибридизация</a:t>
            </a:r>
            <a:endParaRPr lang="ru-RU" sz="2000" dirty="0"/>
          </a:p>
          <a:p>
            <a:r>
              <a:rPr lang="ru-RU" sz="2000" b="1" dirty="0"/>
              <a:t>3.  </a:t>
            </a:r>
            <a:r>
              <a:rPr lang="ru-RU" sz="2000" b="1" u="sng" dirty="0"/>
              <a:t>Что такое гетерозис?</a:t>
            </a:r>
            <a:endParaRPr lang="ru-RU" sz="2000" b="1" dirty="0"/>
          </a:p>
          <a:p>
            <a:r>
              <a:rPr lang="ru-RU" sz="2000" dirty="0"/>
              <a:t>А) Кратное геному увеличение хромосомного набора</a:t>
            </a:r>
          </a:p>
          <a:p>
            <a:r>
              <a:rPr lang="ru-RU" sz="2000" dirty="0"/>
              <a:t>Б) Отдалённая гибридизация</a:t>
            </a:r>
          </a:p>
          <a:p>
            <a:r>
              <a:rPr lang="ru-RU" sz="2000" dirty="0"/>
              <a:t>   </a:t>
            </a:r>
            <a:r>
              <a:rPr lang="ru-RU" sz="2000" dirty="0" smtClean="0"/>
              <a:t>В</a:t>
            </a:r>
            <a:r>
              <a:rPr lang="ru-RU" sz="2000" dirty="0"/>
              <a:t>) Депрессия, которая происходит при самоопылении </a:t>
            </a:r>
            <a:r>
              <a:rPr lang="ru-RU" sz="2000" dirty="0" err="1"/>
              <a:t>перекрёстноопыляемых</a:t>
            </a:r>
            <a:r>
              <a:rPr lang="ru-RU" sz="2000" dirty="0"/>
              <a:t>           растений.</a:t>
            </a:r>
          </a:p>
          <a:p>
            <a:r>
              <a:rPr lang="ru-RU" sz="2000" dirty="0"/>
              <a:t>      Г) Повышенная урожайность и жизнестойкость гибридов между </a:t>
            </a:r>
            <a:r>
              <a:rPr lang="ru-RU" sz="2000" dirty="0" smtClean="0"/>
              <a:t>          разными </a:t>
            </a:r>
            <a:r>
              <a:rPr lang="ru-RU" sz="2000" dirty="0"/>
              <a:t>чистыми линиями.</a:t>
            </a:r>
          </a:p>
          <a:p>
            <a:r>
              <a:rPr lang="ru-RU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348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028343"/>
            <a:ext cx="705678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4</a:t>
            </a:r>
            <a:r>
              <a:rPr lang="ru-RU" sz="2400" b="1" dirty="0"/>
              <a:t>.  </a:t>
            </a:r>
            <a:r>
              <a:rPr lang="ru-RU" sz="2400" b="1" u="sng" dirty="0"/>
              <a:t>Кто из учёных создал плодовый капустно-редечный гибрид</a:t>
            </a:r>
            <a:r>
              <a:rPr lang="ru-RU" sz="2400" u="sng" dirty="0"/>
              <a:t>.</a:t>
            </a:r>
            <a:endParaRPr lang="ru-RU" sz="2400" dirty="0"/>
          </a:p>
          <a:p>
            <a:r>
              <a:rPr lang="ru-RU" sz="2400" dirty="0"/>
              <a:t>       А) Н.И. Вавилов. </a:t>
            </a:r>
            <a:r>
              <a:rPr lang="ru-RU" sz="2400" dirty="0" smtClean="0"/>
              <a:t>                        Б</a:t>
            </a:r>
            <a:r>
              <a:rPr lang="ru-RU" sz="2400" dirty="0"/>
              <a:t>) Б.Л. </a:t>
            </a:r>
            <a:r>
              <a:rPr lang="ru-RU" sz="2400" dirty="0" err="1"/>
              <a:t>Астауров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        В) И. </a:t>
            </a:r>
            <a:r>
              <a:rPr lang="ru-RU" sz="2400" dirty="0" err="1" smtClean="0"/>
              <a:t>В.Мичурин</a:t>
            </a:r>
            <a:r>
              <a:rPr lang="ru-RU" sz="2400" dirty="0" smtClean="0"/>
              <a:t>                            </a:t>
            </a:r>
            <a:r>
              <a:rPr lang="ru-RU" sz="2400" dirty="0"/>
              <a:t>Г) </a:t>
            </a:r>
            <a:r>
              <a:rPr lang="ru-RU" sz="2400" dirty="0" err="1"/>
              <a:t>Г.Д.Карпеченко</a:t>
            </a:r>
            <a:endParaRPr lang="ru-RU" sz="2400" dirty="0"/>
          </a:p>
          <a:p>
            <a:r>
              <a:rPr lang="ru-RU" sz="2400" dirty="0"/>
              <a:t>   </a:t>
            </a:r>
          </a:p>
          <a:p>
            <a:r>
              <a:rPr lang="ru-RU" sz="2400" u="sng" dirty="0" smtClean="0"/>
              <a:t>5</a:t>
            </a:r>
            <a:r>
              <a:rPr lang="ru-RU" sz="2400" b="1" u="sng" dirty="0" smtClean="0"/>
              <a:t>.Какие </a:t>
            </a:r>
            <a:r>
              <a:rPr lang="ru-RU" sz="2400" b="1" u="sng" dirty="0"/>
              <a:t>важнейшие свойства живых организмов лежат в основе селекции- </a:t>
            </a:r>
            <a:endParaRPr lang="ru-RU" sz="2400" b="1" dirty="0"/>
          </a:p>
          <a:p>
            <a:r>
              <a:rPr lang="ru-RU" sz="2400" dirty="0"/>
              <a:t>А</a:t>
            </a:r>
            <a:r>
              <a:rPr lang="ru-RU" sz="2400" dirty="0" smtClean="0"/>
              <a:t>) </a:t>
            </a:r>
            <a:r>
              <a:rPr lang="ru-RU" sz="2400" dirty="0"/>
              <a:t>фотосинтез</a:t>
            </a:r>
          </a:p>
          <a:p>
            <a:r>
              <a:rPr lang="ru-RU" sz="2400" dirty="0" smtClean="0"/>
              <a:t>Б) </a:t>
            </a:r>
            <a:r>
              <a:rPr lang="ru-RU" sz="2400" dirty="0"/>
              <a:t>наследственность и изменчивость</a:t>
            </a:r>
          </a:p>
          <a:p>
            <a:r>
              <a:rPr lang="ru-RU" sz="2400" dirty="0" smtClean="0"/>
              <a:t>В) </a:t>
            </a:r>
            <a:r>
              <a:rPr lang="ru-RU" sz="2400" dirty="0"/>
              <a:t>обмен веществ</a:t>
            </a:r>
          </a:p>
          <a:p>
            <a:r>
              <a:rPr lang="ru-RU" sz="2400" dirty="0" smtClean="0"/>
              <a:t>Г) </a:t>
            </a:r>
            <a:r>
              <a:rPr lang="ru-RU" sz="2400" dirty="0"/>
              <a:t>выделение и дыхание.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91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Проверь себя!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1 –Г</a:t>
            </a:r>
          </a:p>
          <a:p>
            <a:r>
              <a:rPr lang="ru-RU" dirty="0"/>
              <a:t> </a:t>
            </a:r>
            <a:r>
              <a:rPr lang="ru-RU" dirty="0" smtClean="0"/>
              <a:t>           2-В</a:t>
            </a:r>
          </a:p>
          <a:p>
            <a:r>
              <a:rPr lang="ru-RU" dirty="0"/>
              <a:t> </a:t>
            </a:r>
            <a:r>
              <a:rPr lang="ru-RU" dirty="0" smtClean="0"/>
              <a:t>           3- Г</a:t>
            </a:r>
          </a:p>
          <a:p>
            <a:r>
              <a:rPr lang="ru-RU" dirty="0"/>
              <a:t> </a:t>
            </a:r>
            <a:r>
              <a:rPr lang="ru-RU" dirty="0" smtClean="0"/>
              <a:t>           4- В</a:t>
            </a:r>
          </a:p>
          <a:p>
            <a:r>
              <a:rPr lang="ru-RU" dirty="0"/>
              <a:t> </a:t>
            </a:r>
            <a:r>
              <a:rPr lang="ru-RU" dirty="0" smtClean="0"/>
              <a:t>           5 - 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50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692696"/>
            <a:ext cx="7571184" cy="5433467"/>
          </a:xfrm>
        </p:spPr>
        <p:txBody>
          <a:bodyPr/>
          <a:lstStyle/>
          <a:p>
            <a:r>
              <a:rPr lang="ru-RU" dirty="0"/>
              <a:t>1. Что нового вы узнали на уроке?</a:t>
            </a:r>
          </a:p>
          <a:p>
            <a:r>
              <a:rPr lang="ru-RU" dirty="0"/>
              <a:t>2. Как вы считаете, какой из методов более эффективный?</a:t>
            </a:r>
          </a:p>
          <a:p>
            <a:r>
              <a:rPr lang="ru-RU" dirty="0"/>
              <a:t>3. Какие новые гибриды вы могли бы предложить?</a:t>
            </a:r>
          </a:p>
          <a:p>
            <a:r>
              <a:rPr lang="ru-RU" dirty="0"/>
              <a:t>4. Как вы считаете, достигли ли мы цели урока?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506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Домашнее задание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/>
          <a:lstStyle/>
          <a:p>
            <a:r>
              <a:rPr lang="ru-RU" dirty="0"/>
              <a:t>1.Изучить текст параграфа 44, ответить на вопросы.</a:t>
            </a:r>
          </a:p>
          <a:p>
            <a:r>
              <a:rPr lang="ru-RU" dirty="0"/>
              <a:t>2.Кто такие </a:t>
            </a:r>
            <a:r>
              <a:rPr lang="ru-RU" dirty="0" err="1"/>
              <a:t>хонорик</a:t>
            </a:r>
            <a:r>
              <a:rPr lang="ru-RU" dirty="0"/>
              <a:t> и </a:t>
            </a:r>
            <a:r>
              <a:rPr lang="ru-RU" dirty="0" err="1"/>
              <a:t>бастер</a:t>
            </a:r>
            <a:r>
              <a:rPr lang="ru-RU" dirty="0"/>
              <a:t>? Ответ поясните в тетради.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685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517</Words>
  <Application>Microsoft Office PowerPoint</Application>
  <PresentationFormat>Экран (4:3)</PresentationFormat>
  <Paragraphs>85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Проверьте выполнение задания №1</vt:lpstr>
      <vt:lpstr>Проверьте выполнение задания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Проверь себя!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Владлен</cp:lastModifiedBy>
  <cp:revision>22</cp:revision>
  <dcterms:created xsi:type="dcterms:W3CDTF">2014-11-22T17:16:34Z</dcterms:created>
  <dcterms:modified xsi:type="dcterms:W3CDTF">2017-01-29T11:37:14Z</dcterms:modified>
</cp:coreProperties>
</file>